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7" r:id="rId3"/>
    <p:sldId id="258" r:id="rId4"/>
    <p:sldId id="260" r:id="rId5"/>
    <p:sldId id="269" r:id="rId6"/>
    <p:sldId id="270" r:id="rId7"/>
    <p:sldId id="271" r:id="rId8"/>
    <p:sldId id="272" r:id="rId9"/>
    <p:sldId id="273" r:id="rId10"/>
    <p:sldId id="285" r:id="rId11"/>
    <p:sldId id="274" r:id="rId12"/>
    <p:sldId id="298" r:id="rId13"/>
    <p:sldId id="284" r:id="rId14"/>
    <p:sldId id="282" r:id="rId15"/>
    <p:sldId id="287" r:id="rId16"/>
    <p:sldId id="286" r:id="rId17"/>
    <p:sldId id="275" r:id="rId18"/>
    <p:sldId id="288" r:id="rId19"/>
    <p:sldId id="289" r:id="rId20"/>
    <p:sldId id="292" r:id="rId21"/>
    <p:sldId id="291" r:id="rId22"/>
    <p:sldId id="290" r:id="rId23"/>
    <p:sldId id="293" r:id="rId24"/>
    <p:sldId id="276" r:id="rId25"/>
    <p:sldId id="283" r:id="rId26"/>
    <p:sldId id="294" r:id="rId27"/>
    <p:sldId id="295" r:id="rId28"/>
    <p:sldId id="277" r:id="rId29"/>
    <p:sldId id="278" r:id="rId30"/>
    <p:sldId id="2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A9CD"/>
    <a:srgbClr val="3DA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webp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webp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дзаголовок 2"/>
          <p:cNvSpPr txBox="1">
            <a:spLocks/>
          </p:cNvSpPr>
          <p:nvPr/>
        </p:nvSpPr>
        <p:spPr>
          <a:xfrm>
            <a:off x="2993366" y="2621930"/>
            <a:ext cx="6538822" cy="9056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обеспечения </a:t>
            </a:r>
            <a:r>
              <a:rPr lang="ru-RU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функционирования </a:t>
            </a:r>
            <a:r>
              <a:rPr lang="ru-RU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комплексов </a:t>
            </a:r>
            <a:r>
              <a:rPr lang="ru-RU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средств автоматизации</a:t>
            </a:r>
            <a:endParaRPr lang="ru-RU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982830" y="1421601"/>
            <a:ext cx="2415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Cambria" panose="02040503050406030204" pitchFamily="18" charset="0"/>
              </a:rPr>
              <a:t>«</a:t>
            </a:r>
            <a:r>
              <a:rPr lang="ru-RU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Cambria" panose="02040503050406030204" pitchFamily="18" charset="0"/>
              </a:rPr>
              <a:t>ОКС</a:t>
            </a:r>
            <a:r>
              <a:rPr lang="ru-RU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Cambria" panose="02040503050406030204" pitchFamily="18" charset="0"/>
              </a:rPr>
              <a:t>А</a:t>
            </a:r>
            <a:r>
              <a:rPr lang="ru-RU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  <a:ea typeface="Cambria" panose="02040503050406030204" pitchFamily="18" charset="0"/>
              </a:rPr>
              <a:t>»</a:t>
            </a:r>
            <a:endParaRPr lang="ru-RU" sz="5400" dirty="0">
              <a:latin typeface="Bahnschrift Condensed" panose="020B0502040204020203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961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2"/>
          <a:srcRect l="26675" t="27547" r="29599" b="15220"/>
          <a:stretch/>
        </p:blipFill>
        <p:spPr>
          <a:xfrm>
            <a:off x="3811822" y="98411"/>
            <a:ext cx="5331125" cy="392502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4127" t="30943" r="32642" b="25031"/>
          <a:stretch/>
        </p:blipFill>
        <p:spPr>
          <a:xfrm>
            <a:off x="6728604" y="3682865"/>
            <a:ext cx="5270739" cy="30192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0590" t="30315" r="28892" b="25157"/>
          <a:stretch/>
        </p:blipFill>
        <p:spPr>
          <a:xfrm>
            <a:off x="108377" y="3629273"/>
            <a:ext cx="6159261" cy="3053751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7910687" y="98411"/>
            <a:ext cx="1350513" cy="37577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852617" y="6249225"/>
            <a:ext cx="1379364" cy="39857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10729967" y="3624853"/>
            <a:ext cx="1379364" cy="39857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6139324" y="1859926"/>
            <a:ext cx="1178560" cy="216350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4706652" y="3624853"/>
            <a:ext cx="1379364" cy="39857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2614377" y="6249225"/>
            <a:ext cx="1379364" cy="39857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08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7694762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Валидация свойств объектов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0833" t="41593" r="23333" b="37555"/>
          <a:stretch/>
        </p:blipFill>
        <p:spPr>
          <a:xfrm>
            <a:off x="325600" y="1776045"/>
            <a:ext cx="7025864" cy="148473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2061" t="38222" r="32348" b="38074"/>
          <a:stretch/>
        </p:blipFill>
        <p:spPr>
          <a:xfrm>
            <a:off x="7501960" y="2648847"/>
            <a:ext cx="4339088" cy="1625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23278" t="30691" r="21604" b="46793"/>
          <a:stretch/>
        </p:blipFill>
        <p:spPr>
          <a:xfrm>
            <a:off x="412823" y="3812071"/>
            <a:ext cx="6954135" cy="17347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l="40472" t="39745" r="15023" b="30942"/>
          <a:stretch/>
        </p:blipFill>
        <p:spPr>
          <a:xfrm>
            <a:off x="7501960" y="4588564"/>
            <a:ext cx="4406807" cy="16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8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7694762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Валидация свойств объектов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6368" t="37359" r="33490" b="11194"/>
          <a:stretch/>
        </p:blipFill>
        <p:spPr>
          <a:xfrm>
            <a:off x="879895" y="1342579"/>
            <a:ext cx="3674853" cy="35282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6367" t="36478" r="33349" b="8302"/>
          <a:stretch/>
        </p:blipFill>
        <p:spPr>
          <a:xfrm>
            <a:off x="5650302" y="2303252"/>
            <a:ext cx="3692106" cy="37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Ведение справочников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3184" t="4276" r="-71" b="5913"/>
          <a:stretch/>
        </p:blipFill>
        <p:spPr>
          <a:xfrm>
            <a:off x="422694" y="1257781"/>
            <a:ext cx="10078528" cy="525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6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7798280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Каскадное заполнение списков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1064" t="31001" r="7880" b="35977"/>
          <a:stretch/>
        </p:blipFill>
        <p:spPr>
          <a:xfrm>
            <a:off x="776376" y="1495554"/>
            <a:ext cx="8281359" cy="18978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1462" t="30440" r="8302" b="35221"/>
          <a:stretch/>
        </p:blipFill>
        <p:spPr>
          <a:xfrm>
            <a:off x="776376" y="3672360"/>
            <a:ext cx="8281359" cy="199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" y="0"/>
            <a:ext cx="888520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закрепление технических средств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609" t="4277" b="5786"/>
          <a:stretch/>
        </p:blipFill>
        <p:spPr>
          <a:xfrm>
            <a:off x="324137" y="1188683"/>
            <a:ext cx="10027560" cy="5207744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4296244" y="4730005"/>
            <a:ext cx="5187351" cy="61071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8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7798280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заявки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254" t="5409" r="307" b="6038"/>
          <a:stretch/>
        </p:blipFill>
        <p:spPr>
          <a:xfrm>
            <a:off x="672860" y="1082424"/>
            <a:ext cx="8462513" cy="437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8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актов движения ТС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3184" t="4780" b="6037"/>
          <a:stretch/>
        </p:blipFill>
        <p:spPr>
          <a:xfrm>
            <a:off x="370937" y="1082424"/>
            <a:ext cx="10714006" cy="5551448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4155055" y="4899804"/>
            <a:ext cx="5187351" cy="61071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78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актов движения ТС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500" t="4444" r="1917" b="5778"/>
          <a:stretch/>
        </p:blipFill>
        <p:spPr>
          <a:xfrm>
            <a:off x="396240" y="1082424"/>
            <a:ext cx="10190480" cy="5440908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4584938" y="4341004"/>
            <a:ext cx="5187351" cy="61071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182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Создание актов движения ТС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083" t="5037" b="5777"/>
          <a:stretch/>
        </p:blipFill>
        <p:spPr>
          <a:xfrm>
            <a:off x="579120" y="999733"/>
            <a:ext cx="10779760" cy="557989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4917440" y="4135120"/>
            <a:ext cx="5271409" cy="77595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2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608" y="1447428"/>
            <a:ext cx="9816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Приложение по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обеспечению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функционирования комплексов средств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автоматизации (далее «ОКСА»)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сочетает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в себе функции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HelpDesk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системы,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позволяющих автоматизировать работу служб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49646" y="2889167"/>
            <a:ext cx="9122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технической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поддержки сервисного центра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49646" y="3351021"/>
            <a:ext cx="9816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материально-технического учета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9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Акты Перемещения технических средств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038" t="4389" r="221"/>
          <a:stretch/>
        </p:blipFill>
        <p:spPr>
          <a:xfrm>
            <a:off x="1458142" y="1324241"/>
            <a:ext cx="8472668" cy="4710271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1742812" y="3317305"/>
            <a:ext cx="7711736" cy="6553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543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" y="0"/>
            <a:ext cx="8773611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Перемещение технических средств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2795" t="38850" r="9472" b="6038"/>
          <a:stretch/>
        </p:blipFill>
        <p:spPr>
          <a:xfrm>
            <a:off x="670561" y="1082424"/>
            <a:ext cx="5943600" cy="272033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9000" t="30008" r="14250" b="17481"/>
          <a:stretch/>
        </p:blipFill>
        <p:spPr>
          <a:xfrm>
            <a:off x="4658839" y="3139439"/>
            <a:ext cx="6278880" cy="2778475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1342752" y="1879600"/>
            <a:ext cx="5271409" cy="70100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666310" y="4439921"/>
            <a:ext cx="5271409" cy="70104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136038" y="4645823"/>
            <a:ext cx="3019065" cy="99027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технические средство не доступно для выбора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7918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закрепление технических средств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12912" t="60760" r="8101" b="15442"/>
          <a:stretch/>
        </p:blipFill>
        <p:spPr>
          <a:xfrm>
            <a:off x="1574157" y="4166886"/>
            <a:ext cx="9630138" cy="163203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/>
          <a:srcRect l="8670" t="53931" r="3439" b="13955"/>
          <a:stretch/>
        </p:blipFill>
        <p:spPr>
          <a:xfrm>
            <a:off x="1577480" y="1397805"/>
            <a:ext cx="9699585" cy="1993578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5339252" y="5002247"/>
            <a:ext cx="5749295" cy="6553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5564014" y="1936570"/>
            <a:ext cx="5271409" cy="47397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250812" y="955734"/>
            <a:ext cx="9169879" cy="4420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До создания актов движения</a:t>
            </a:r>
            <a:endParaRPr lang="ru-RU" sz="2400" dirty="0"/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250812" y="3709112"/>
            <a:ext cx="9169879" cy="44207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400" dirty="0" smtClean="0"/>
              <a:t>После создания актов движения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07795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9169879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Добавление файлов(картинок)</a:t>
            </a:r>
            <a:br>
              <a:rPr lang="ru-RU" dirty="0" smtClean="0"/>
            </a:br>
            <a:r>
              <a:rPr lang="ru-RU" dirty="0" smtClean="0"/>
              <a:t>создание консультаций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038" t="4557" b="5654"/>
          <a:stretch/>
        </p:blipFill>
        <p:spPr>
          <a:xfrm>
            <a:off x="775504" y="1082424"/>
            <a:ext cx="9722734" cy="5064453"/>
          </a:xfrm>
          <a:prstGeom prst="rect">
            <a:avLst/>
          </a:prstGeom>
        </p:spPr>
      </p:pic>
      <p:sp>
        <p:nvSpPr>
          <p:cNvPr id="10" name="Скругленный прямоугольник 9"/>
          <p:cNvSpPr/>
          <p:nvPr/>
        </p:nvSpPr>
        <p:spPr>
          <a:xfrm>
            <a:off x="3537055" y="3428949"/>
            <a:ext cx="5722692" cy="65537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789499" y="5023662"/>
            <a:ext cx="6470248" cy="19652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3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консультации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184" t="4781" b="5786"/>
          <a:stretch/>
        </p:blipFill>
        <p:spPr>
          <a:xfrm>
            <a:off x="353683" y="1082424"/>
            <a:ext cx="10093835" cy="524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655706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Хранение файлов и консультаций </a:t>
            </a:r>
            <a:br>
              <a:rPr lang="ru-RU" dirty="0" smtClean="0"/>
            </a:br>
            <a:r>
              <a:rPr lang="ru-RU" dirty="0" smtClean="0"/>
              <a:t>на сервере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5158" r="66816" b="75849"/>
          <a:stretch/>
        </p:blipFill>
        <p:spPr>
          <a:xfrm>
            <a:off x="1059083" y="1314366"/>
            <a:ext cx="4045789" cy="130259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8176" r="63561" b="71882"/>
          <a:stretch/>
        </p:blipFill>
        <p:spPr>
          <a:xfrm>
            <a:off x="2749861" y="2806173"/>
            <a:ext cx="4442604" cy="13676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9057" r="61297" b="71824"/>
          <a:stretch/>
        </p:blipFill>
        <p:spPr>
          <a:xfrm>
            <a:off x="4755502" y="4653023"/>
            <a:ext cx="5220845" cy="14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655706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Закрываем заявку с нарушением</a:t>
            </a:r>
            <a:br>
              <a:rPr lang="ru-RU" dirty="0" smtClean="0"/>
            </a:br>
            <a:r>
              <a:rPr lang="ru-RU" dirty="0" smtClean="0"/>
              <a:t>сроков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038" t="4557" b="5317"/>
          <a:stretch/>
        </p:blipFill>
        <p:spPr>
          <a:xfrm>
            <a:off x="887412" y="1261641"/>
            <a:ext cx="9851341" cy="5150734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>
          <a:xfrm>
            <a:off x="2905246" y="4930815"/>
            <a:ext cx="6470248" cy="62503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398380" y="4074288"/>
            <a:ext cx="2048719" cy="40511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48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1655706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Отчет по просроченным заявкам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798" t="4557" b="5486"/>
          <a:stretch/>
        </p:blipFill>
        <p:spPr>
          <a:xfrm>
            <a:off x="827590" y="1192168"/>
            <a:ext cx="9726591" cy="5116059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1377388" y="4496764"/>
            <a:ext cx="8461093" cy="329879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2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Динамические запросы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609" t="28679" b="8302"/>
          <a:stretch/>
        </p:blipFill>
        <p:spPr>
          <a:xfrm>
            <a:off x="247290" y="1500995"/>
            <a:ext cx="11752053" cy="4321835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2772722" y="2142512"/>
            <a:ext cx="222197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Динамические запросы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609" t="30190" b="7169"/>
          <a:stretch/>
        </p:blipFill>
        <p:spPr>
          <a:xfrm>
            <a:off x="247290" y="1444733"/>
            <a:ext cx="11752053" cy="4295954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2675603" y="1955914"/>
            <a:ext cx="222197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192219" y="1984518"/>
            <a:ext cx="8367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6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4891" y="0"/>
            <a:ext cx="4195313" cy="990275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Предметная</a:t>
            </a:r>
            <a:r>
              <a:rPr lang="ru-RU" dirty="0" smtClean="0"/>
              <a:t> часть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548681" y="1236936"/>
            <a:ext cx="91228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КСА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– комплекс средств </a:t>
            </a: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автоматизации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(автоматизированная система объединяющая   программные, технические средства по средствам локальных вычислительных сетей)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436" y="2806596"/>
            <a:ext cx="9816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ТС – технические средства                                                 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(вычислительная, периферийная техника, техника коммутации и связи эксплуатируемая на КСА)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80" y="4006925"/>
            <a:ext cx="9122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СЦ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– </a:t>
            </a: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сервисный центр                                                       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(обеспечивает функционирование КСА, техническая поддержка, ремонтно-восстановительные работы)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1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/>
              <a:t>Динамические запросы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318" t="30257" b="5769"/>
          <a:stretch/>
        </p:blipFill>
        <p:spPr>
          <a:xfrm>
            <a:off x="211789" y="1511922"/>
            <a:ext cx="11787554" cy="4387362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2754292" y="2021766"/>
            <a:ext cx="222197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8227941" y="2015410"/>
            <a:ext cx="8367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346959" y="2015410"/>
            <a:ext cx="8367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2682815" y="2767612"/>
            <a:ext cx="250166" cy="51905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4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 fontScale="90000"/>
          </a:bodyPr>
          <a:lstStyle/>
          <a:p>
            <a:r>
              <a:rPr lang="ru-RU" dirty="0"/>
              <a:t>Технологический стек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27" y="1010764"/>
            <a:ext cx="1713353" cy="1307623"/>
          </a:xfrm>
          <a:prstGeom prst="roundRect">
            <a:avLst/>
          </a:prstGeom>
          <a:solidFill>
            <a:srgbClr val="43A9CD">
              <a:alpha val="23000"/>
            </a:srgb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5206" r="14815" b="9085"/>
          <a:stretch/>
        </p:blipFill>
        <p:spPr>
          <a:xfrm>
            <a:off x="3991765" y="4228448"/>
            <a:ext cx="1626215" cy="1425033"/>
          </a:xfrm>
          <a:prstGeom prst="round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2" r="11349"/>
          <a:stretch/>
        </p:blipFill>
        <p:spPr>
          <a:xfrm>
            <a:off x="2704890" y="2559925"/>
            <a:ext cx="1792704" cy="1364000"/>
          </a:xfrm>
          <a:prstGeom prst="round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4" t="455" r="22762" b="-455"/>
          <a:stretch/>
        </p:blipFill>
        <p:spPr>
          <a:xfrm>
            <a:off x="1419751" y="949517"/>
            <a:ext cx="1403484" cy="1305885"/>
          </a:xfrm>
          <a:prstGeom prst="round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32" y="2510886"/>
            <a:ext cx="1450410" cy="1525063"/>
          </a:xfrm>
          <a:prstGeom prst="round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3462" r="23623" b="6110"/>
          <a:stretch/>
        </p:blipFill>
        <p:spPr>
          <a:xfrm>
            <a:off x="9199486" y="4239451"/>
            <a:ext cx="1403023" cy="1403023"/>
          </a:xfrm>
          <a:prstGeom prst="round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0" y="2436832"/>
            <a:ext cx="1525543" cy="1580222"/>
          </a:xfrm>
          <a:prstGeom prst="round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160" y="4331022"/>
            <a:ext cx="1587075" cy="1301402"/>
          </a:xfrm>
          <a:prstGeom prst="round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856" y="2436832"/>
            <a:ext cx="1457440" cy="1619377"/>
          </a:xfrm>
          <a:prstGeom prst="round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7" t="10444" r="14701" b="10741"/>
          <a:stretch/>
        </p:blipFill>
        <p:spPr>
          <a:xfrm>
            <a:off x="6768187" y="970349"/>
            <a:ext cx="1538669" cy="1307623"/>
          </a:xfrm>
          <a:prstGeom prst="round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82" y="4164416"/>
            <a:ext cx="1553095" cy="155309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" y="0"/>
            <a:ext cx="7625751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аутентификация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4500" t="3111" r="1375" b="39778"/>
          <a:stretch/>
        </p:blipFill>
        <p:spPr>
          <a:xfrm>
            <a:off x="1551605" y="1257782"/>
            <a:ext cx="7818120" cy="3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0993" t="30229" r="27801" b="46019"/>
          <a:stretch/>
        </p:blipFill>
        <p:spPr>
          <a:xfrm>
            <a:off x="3766574" y="377704"/>
            <a:ext cx="5023743" cy="1628980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7383713" y="288540"/>
            <a:ext cx="86264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8773" t="37484" r="37170" b="20503"/>
          <a:stretch/>
        </p:blipFill>
        <p:spPr>
          <a:xfrm>
            <a:off x="4041207" y="2175483"/>
            <a:ext cx="4311659" cy="4235569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7074400" y="2095848"/>
            <a:ext cx="11369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6521570" y="4594633"/>
            <a:ext cx="1388853" cy="133171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84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5385" t="30405" r="2280" b="39777"/>
          <a:stretch/>
        </p:blipFill>
        <p:spPr>
          <a:xfrm>
            <a:off x="172528" y="1337094"/>
            <a:ext cx="11257472" cy="204493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6868161" y="1257782"/>
            <a:ext cx="1158240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6167" t="30074" r="2084" b="23444"/>
          <a:stretch/>
        </p:blipFill>
        <p:spPr>
          <a:xfrm>
            <a:off x="152112" y="3497529"/>
            <a:ext cx="11186160" cy="318775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6835763" y="3497529"/>
            <a:ext cx="11369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671504" y="4511616"/>
            <a:ext cx="1136962" cy="180272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8534542" y="4511616"/>
            <a:ext cx="1136962" cy="180272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37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6167" t="30074" r="2084"/>
          <a:stretch/>
        </p:blipFill>
        <p:spPr>
          <a:xfrm>
            <a:off x="385792" y="1323673"/>
            <a:ext cx="11186160" cy="479552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6939280" y="1323673"/>
            <a:ext cx="1136962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824720" y="2386792"/>
            <a:ext cx="1136962" cy="168368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5399752" y="5011584"/>
            <a:ext cx="1158240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744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5745192" cy="990275"/>
          </a:xfrm>
        </p:spPr>
        <p:txBody>
          <a:bodyPr>
            <a:normAutofit/>
          </a:bodyPr>
          <a:lstStyle/>
          <a:p>
            <a:r>
              <a:rPr lang="ru-RU" dirty="0" smtClean="0"/>
              <a:t>авторизация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877" t="31299" r="1373" b="7813"/>
          <a:stretch/>
        </p:blipFill>
        <p:spPr>
          <a:xfrm>
            <a:off x="458079" y="1735903"/>
            <a:ext cx="11308080" cy="4175761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/>
        </p:nvSpPr>
        <p:spPr>
          <a:xfrm>
            <a:off x="6919839" y="1656272"/>
            <a:ext cx="1136962" cy="377490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9957679" y="2598696"/>
            <a:ext cx="1136962" cy="2774488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4730071" y="5284448"/>
            <a:ext cx="2372648" cy="49170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9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650</TotalTime>
  <Words>150</Words>
  <Application>Microsoft Office PowerPoint</Application>
  <PresentationFormat>Широкоэкранный</PresentationFormat>
  <Paragraphs>39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Bahnschrift Condensed</vt:lpstr>
      <vt:lpstr>Cambria</vt:lpstr>
      <vt:lpstr>Century Gothic</vt:lpstr>
      <vt:lpstr>Wingdings</vt:lpstr>
      <vt:lpstr>Wingdings 3</vt:lpstr>
      <vt:lpstr>Сектор</vt:lpstr>
      <vt:lpstr>Презентация PowerPoint</vt:lpstr>
      <vt:lpstr>Презентация PowerPoint</vt:lpstr>
      <vt:lpstr>Предметная часть</vt:lpstr>
      <vt:lpstr>Технологический стек</vt:lpstr>
      <vt:lpstr>аутентификация</vt:lpstr>
      <vt:lpstr>авторизация</vt:lpstr>
      <vt:lpstr>авторизация</vt:lpstr>
      <vt:lpstr>авторизация</vt:lpstr>
      <vt:lpstr>авторизация</vt:lpstr>
      <vt:lpstr>авторизация</vt:lpstr>
      <vt:lpstr>Валидация свойств объектов</vt:lpstr>
      <vt:lpstr>Валидация свойств объектов</vt:lpstr>
      <vt:lpstr>Ведение справочников</vt:lpstr>
      <vt:lpstr>Каскадное заполнение списков</vt:lpstr>
      <vt:lpstr>закрепление технических средств</vt:lpstr>
      <vt:lpstr>Создание заявки</vt:lpstr>
      <vt:lpstr>Создание актов движения ТС</vt:lpstr>
      <vt:lpstr>Создание актов движения ТС</vt:lpstr>
      <vt:lpstr>Создание актов движения ТС</vt:lpstr>
      <vt:lpstr>Акты Перемещения технических средств</vt:lpstr>
      <vt:lpstr>Перемещение технических средств</vt:lpstr>
      <vt:lpstr>закрепление технических средств</vt:lpstr>
      <vt:lpstr>Добавление файлов(картинок) создание консультаций</vt:lpstr>
      <vt:lpstr>консультации</vt:lpstr>
      <vt:lpstr>Хранение файлов и консультаций  на сервере</vt:lpstr>
      <vt:lpstr>Закрываем заявку с нарушением сроков</vt:lpstr>
      <vt:lpstr>Отчет по просроченным заявкам</vt:lpstr>
      <vt:lpstr>Динамические запросы</vt:lpstr>
      <vt:lpstr>Динамические запросы</vt:lpstr>
      <vt:lpstr>Динамические запросы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 корпоративного  приложения на   JAVA</dc:title>
  <dc:creator>Koval</dc:creator>
  <cp:lastModifiedBy>Koval</cp:lastModifiedBy>
  <cp:revision>77</cp:revision>
  <dcterms:created xsi:type="dcterms:W3CDTF">2025-02-20T08:52:11Z</dcterms:created>
  <dcterms:modified xsi:type="dcterms:W3CDTF">2025-04-28T09:31:29Z</dcterms:modified>
</cp:coreProperties>
</file>